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Ubuntu"/>
      <p:regular r:id="rId21"/>
      <p:bold r:id="rId22"/>
      <p:italic r:id="rId23"/>
      <p:boldItalic r:id="rId24"/>
    </p:embeddedFon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Lato Black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Ubuntu-bold.fntdata"/><Relationship Id="rId21" Type="http://schemas.openxmlformats.org/officeDocument/2006/relationships/font" Target="fonts/Ubuntu-regular.fntdata"/><Relationship Id="rId24" Type="http://schemas.openxmlformats.org/officeDocument/2006/relationships/font" Target="fonts/Ubuntu-boldItalic.fntdata"/><Relationship Id="rId23" Type="http://schemas.openxmlformats.org/officeDocument/2006/relationships/font" Target="fonts/Ubuntu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LatoBlack-bold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Black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59f4ae1d0_1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59f4ae1d0_1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59f4ae1d0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59f4ae1d0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54eb54de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54eb54de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54eb54de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54eb54de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54eb54de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54eb54de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54eb54de4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54eb54de4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54eb54de4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54eb54de4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4eb54de4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4eb54de4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54eb54de4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54eb54de4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54eb54de4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54eb54de4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54eb54d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54eb54d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9f4ae1d0_1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59f4ae1d0_1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59f4ae1d0_1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59f4ae1d0_1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59f4ae1d0_1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59f4ae1d0_1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hyperlink" Target="https://arodrigu.webs.upv.es/grafos/doku.php?id=algoritmo_kruskal" TargetMode="External"/><Relationship Id="rId6" Type="http://schemas.openxmlformats.org/officeDocument/2006/relationships/hyperlink" Target="https://www.quora.com/What-is-the-use-of-Kruskals-algorithm-in-real-applications" TargetMode="External"/><Relationship Id="rId7" Type="http://schemas.openxmlformats.org/officeDocument/2006/relationships/hyperlink" Target="https://www.programiz.com/dsa/kruskal-algorithm" TargetMode="External"/><Relationship Id="rId8" Type="http://schemas.openxmlformats.org/officeDocument/2006/relationships/hyperlink" Target="http://algorithmics.lsi.upc.edu/docs/Dasgupta-Papadimitriou-Vazirani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71900" y="2092325"/>
            <a:ext cx="7688400" cy="20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200">
                <a:latin typeface="Ubuntu"/>
                <a:ea typeface="Ubuntu"/>
                <a:cs typeface="Ubuntu"/>
                <a:sym typeface="Ubuntu"/>
              </a:rPr>
              <a:t>Kruskal</a:t>
            </a:r>
            <a:endParaRPr sz="6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200">
                <a:latin typeface="Ubuntu"/>
                <a:ea typeface="Ubuntu"/>
                <a:cs typeface="Ubuntu"/>
                <a:sym typeface="Ubuntu"/>
              </a:rPr>
              <a:t>Algorithm</a:t>
            </a:r>
            <a:endParaRPr sz="6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6190600" y="86250"/>
            <a:ext cx="28047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Alberto Alvarado Sandoval</a:t>
            </a:r>
            <a:b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Garcia Alvarez Corinne Angelica</a:t>
            </a:r>
            <a:b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Delgado </a:t>
            </a: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Alarcon</a:t>
            </a: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 Alan Ignacio</a:t>
            </a:r>
            <a:b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Carrillo Rodríguez Antonio</a:t>
            </a:r>
            <a:b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Casiano Granados Brandon Antonio</a:t>
            </a:r>
            <a:endParaRPr i="1" sz="1200">
              <a:solidFill>
                <a:srgbClr val="22BEA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Hernández</a:t>
            </a: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 Méndez Oliver Manuel</a:t>
            </a:r>
            <a:endParaRPr i="1" sz="1200">
              <a:solidFill>
                <a:srgbClr val="22BEA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200">
                <a:solidFill>
                  <a:srgbClr val="22BEA9"/>
                </a:solidFill>
                <a:latin typeface="Ubuntu"/>
                <a:ea typeface="Ubuntu"/>
                <a:cs typeface="Ubuntu"/>
                <a:sym typeface="Ubuntu"/>
              </a:rPr>
              <a:t>Arango León Moisés</a:t>
            </a:r>
            <a:endParaRPr i="1" sz="1200">
              <a:solidFill>
                <a:srgbClr val="22BEA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28650" y="4252050"/>
            <a:ext cx="37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By: The best ever team Azulito</a:t>
            </a:r>
            <a:endParaRPr i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6600925" y="1528199"/>
            <a:ext cx="2543075" cy="12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672" y="1019675"/>
            <a:ext cx="6215150" cy="34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5715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4040">
                <a:latin typeface="Ubuntu"/>
                <a:ea typeface="Ubuntu"/>
                <a:cs typeface="Ubuntu"/>
                <a:sym typeface="Ubuntu"/>
              </a:rPr>
              <a:t>Complejidad</a:t>
            </a:r>
            <a:endParaRPr sz="404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729450" y="2078875"/>
            <a:ext cx="7688700" cy="24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200"/>
              <a:t>m número de aristas, y n el número de vértices, el algoritmo muestra una complejidad:</a:t>
            </a:r>
            <a:endParaRPr sz="52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-419" sz="5200"/>
              <a:t>O(m log m)</a:t>
            </a:r>
            <a:endParaRPr sz="5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-419" sz="5200"/>
              <a:t>ó  O(m log n) si se ejecuta sobre estructuras de datos simples. </a:t>
            </a:r>
            <a:endParaRPr sz="5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5200"/>
              <a:t>Los tiempos de ejecución son equivalentes porque:</a:t>
            </a:r>
            <a:endParaRPr sz="52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-419" sz="5200"/>
              <a:t>m</a:t>
            </a:r>
            <a:r>
              <a:rPr lang="es-419" sz="5200"/>
              <a:t> es a lo mas n</a:t>
            </a:r>
            <a:r>
              <a:rPr baseline="30000" lang="es-419" sz="5200"/>
              <a:t>2</a:t>
            </a:r>
            <a:r>
              <a:rPr lang="es-419" sz="5200"/>
              <a:t>  y log n</a:t>
            </a:r>
            <a:r>
              <a:rPr baseline="30000" lang="es-419" sz="5200"/>
              <a:t>2</a:t>
            </a:r>
            <a:r>
              <a:rPr lang="es-419" sz="5200"/>
              <a:t> = 2logn es O(log n).</a:t>
            </a:r>
            <a:endParaRPr sz="5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-419" sz="5200"/>
              <a:t>ignorando los vértices aislados, los cuales forman su propia componente del árbol de expansión mínimo, n ≤ 2m, así que log n es O(log m).</a:t>
            </a:r>
            <a:endParaRPr sz="5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Obtener complejidad</a:t>
            </a:r>
            <a:endParaRPr/>
          </a:p>
        </p:txBody>
      </p:sp>
      <p:sp>
        <p:nvSpPr>
          <p:cNvPr id="167" name="Google Shape;167;p25"/>
          <p:cNvSpPr txBox="1"/>
          <p:nvPr>
            <p:ph idx="4294967295" type="body"/>
          </p:nvPr>
        </p:nvSpPr>
        <p:spPr>
          <a:xfrm>
            <a:off x="633900" y="2372025"/>
            <a:ext cx="7688700" cy="12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2"/>
                </a:solidFill>
              </a:rPr>
              <a:t>Se ordenan las aristas </a:t>
            </a:r>
            <a:r>
              <a:rPr lang="es-419" sz="1500">
                <a:solidFill>
                  <a:schemeClr val="lt2"/>
                </a:solidFill>
              </a:rPr>
              <a:t>de acuerdo</a:t>
            </a:r>
            <a:r>
              <a:rPr lang="es-419" sz="1500">
                <a:solidFill>
                  <a:schemeClr val="lt2"/>
                </a:solidFill>
              </a:rPr>
              <a:t> a su peso usando comparación (</a:t>
            </a:r>
            <a:r>
              <a:rPr b="1" i="1" lang="es-419" sz="1500">
                <a:solidFill>
                  <a:schemeClr val="lt2"/>
                </a:solidFill>
              </a:rPr>
              <a:t>Comparison sort</a:t>
            </a:r>
            <a:r>
              <a:rPr lang="es-419" sz="1500">
                <a:solidFill>
                  <a:schemeClr val="lt2"/>
                </a:solidFill>
              </a:rPr>
              <a:t>) con una complejidad del orden de O(m log m); esto permite que el paso "eliminar una arista de peso mínimo" se ejecute en tiempo constante.</a:t>
            </a:r>
            <a:br>
              <a:rPr lang="es-419" sz="1500">
                <a:solidFill>
                  <a:schemeClr val="lt2"/>
                </a:solidFill>
              </a:rPr>
            </a:br>
            <a:br>
              <a:rPr lang="es-419" sz="1500">
                <a:solidFill>
                  <a:schemeClr val="lt2"/>
                </a:solidFill>
              </a:rPr>
            </a:br>
            <a:r>
              <a:rPr lang="es-419" sz="1500">
                <a:solidFill>
                  <a:schemeClr val="lt2"/>
                </a:solidFill>
              </a:rPr>
              <a:t>En caso de usar </a:t>
            </a:r>
            <a:r>
              <a:rPr b="1" lang="es-419" sz="1500">
                <a:solidFill>
                  <a:schemeClr val="lt2"/>
                </a:solidFill>
              </a:rPr>
              <a:t>merge sort </a:t>
            </a:r>
            <a:r>
              <a:rPr lang="es-419" sz="1500">
                <a:solidFill>
                  <a:schemeClr val="lt2"/>
                </a:solidFill>
              </a:rPr>
              <a:t>para ordenar el tamaño de las aris-</a:t>
            </a:r>
            <a:br>
              <a:rPr lang="es-419" sz="1500">
                <a:solidFill>
                  <a:schemeClr val="lt2"/>
                </a:solidFill>
              </a:rPr>
            </a:br>
            <a:r>
              <a:rPr lang="es-419" sz="1500">
                <a:solidFill>
                  <a:schemeClr val="lt2"/>
                </a:solidFill>
              </a:rPr>
              <a:t>tas la complejidad también es O(m log m)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 amt="38000"/>
          </a:blip>
          <a:srcRect b="0" l="0" r="0" t="5285"/>
          <a:stretch/>
        </p:blipFill>
        <p:spPr>
          <a:xfrm>
            <a:off x="5900525" y="2900725"/>
            <a:ext cx="3243475" cy="22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7650" y="3602300"/>
            <a:ext cx="7021200" cy="5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4040">
                <a:latin typeface="Ubuntu"/>
                <a:ea typeface="Ubuntu"/>
                <a:cs typeface="Ubuntu"/>
                <a:sym typeface="Ubuntu"/>
              </a:rPr>
              <a:t>Pseudocódigo</a:t>
            </a:r>
            <a:endParaRPr sz="404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" name="Google Shape;174;p26"/>
          <p:cNvSpPr txBox="1"/>
          <p:nvPr>
            <p:ph idx="4294967295" type="body"/>
          </p:nvPr>
        </p:nvSpPr>
        <p:spPr>
          <a:xfrm>
            <a:off x="727650" y="290075"/>
            <a:ext cx="7688700" cy="30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A=∅</a:t>
            </a:r>
            <a:br>
              <a:rPr b="1"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 all vértice v ∈ G.V do</a:t>
            </a:r>
            <a:b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Hacer-Conjunto(v)</a:t>
            </a:r>
            <a:b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end for</a:t>
            </a:r>
            <a:b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1"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ordena las aristas de G.E en un orden no decreciente por el peso w.</a:t>
            </a:r>
            <a:br>
              <a:rPr b="1" i="1"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for all arista(u, v) ∈ G.E, tomado en orden no decreciente por peso do</a:t>
            </a:r>
            <a:b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 if Encontrar-Conjunto(u) = Encontrar-Conjunto(v) then</a:t>
            </a:r>
            <a:b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	A = A ∪ (u, v)</a:t>
            </a:r>
            <a:b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	Unión (u, v)</a:t>
            </a:r>
            <a:b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	end if</a:t>
            </a:r>
            <a:b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end for</a:t>
            </a:r>
            <a:endParaRPr sz="1357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lang="es-419" sz="1357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return A</a:t>
            </a:r>
            <a:endParaRPr sz="1357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t/>
            </a:r>
            <a:endParaRPr sz="522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 amt="19000"/>
          </a:blip>
          <a:srcRect b="14126" l="9788" r="0" t="0"/>
          <a:stretch/>
        </p:blipFill>
        <p:spPr>
          <a:xfrm>
            <a:off x="-43950" y="543475"/>
            <a:ext cx="2663861" cy="460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6115693" y="2393644"/>
            <a:ext cx="3438388" cy="3438388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04775">
              <a:srgbClr val="B7B7B7">
                <a:alpha val="55000"/>
              </a:srgbClr>
            </a:outerShdw>
          </a:effectLst>
        </p:spPr>
      </p:pic>
      <p:sp>
        <p:nvSpPr>
          <p:cNvPr id="181" name="Google Shape;181;p27"/>
          <p:cNvSpPr txBox="1"/>
          <p:nvPr>
            <p:ph type="title"/>
          </p:nvPr>
        </p:nvSpPr>
        <p:spPr>
          <a:xfrm>
            <a:off x="729450" y="1318650"/>
            <a:ext cx="48390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5040">
                <a:latin typeface="Ubuntu"/>
                <a:ea typeface="Ubuntu"/>
                <a:cs typeface="Ubuntu"/>
                <a:sym typeface="Ubuntu"/>
              </a:rPr>
              <a:t>Referencias </a:t>
            </a:r>
            <a:endParaRPr sz="504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2245325" y="2251175"/>
            <a:ext cx="4044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➔"/>
            </a:pPr>
            <a:r>
              <a:rPr i="1" lang="es-419" sz="1100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algoritmo_kruskal – Grafos - software para la construcción, edición y análisis de grafos. (upv.es)</a:t>
            </a:r>
            <a:endParaRPr i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➔"/>
            </a:pPr>
            <a:r>
              <a:rPr i="1" lang="es-419" sz="1100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is the use of Kruskal's algorithm in real applications? - Quora</a:t>
            </a:r>
            <a:endParaRPr i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➔"/>
            </a:pPr>
            <a:r>
              <a:rPr i="1" lang="es-419" sz="1100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Kruskal's Algorithm (programiz.com)</a:t>
            </a:r>
            <a:endParaRPr i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Ubuntu"/>
              <a:buChar char="➔"/>
            </a:pPr>
            <a:r>
              <a:rPr i="1" lang="es-419" sz="1100">
                <a:solidFill>
                  <a:schemeClr val="dk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Dasgupta, S., Algorithms, C. P. H., &amp; Vazirani, U. (2006). Algorithms (1.a ed.). McGraw-Hill Education.</a:t>
            </a:r>
            <a:endParaRPr i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319275" y="3073850"/>
            <a:ext cx="4944600" cy="13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74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40"/>
              <a:buChar char="-"/>
            </a:pPr>
            <a:r>
              <a:rPr i="1" lang="es-419" sz="1640"/>
              <a:t>Investigador de Math Center (Bell Labs)</a:t>
            </a:r>
            <a:endParaRPr i="1" sz="1640"/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40"/>
          </a:p>
          <a:p>
            <a:pPr indent="-33274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40"/>
              <a:buChar char="-"/>
            </a:pPr>
            <a:r>
              <a:rPr i="1" lang="es-419" sz="1640"/>
              <a:t>1956 crea el algoritmo para dar </a:t>
            </a:r>
            <a:r>
              <a:rPr i="1" lang="es-419" sz="1640"/>
              <a:t>solución</a:t>
            </a:r>
            <a:r>
              <a:rPr i="1" lang="es-419" sz="1640"/>
              <a:t> al problema de</a:t>
            </a:r>
            <a:r>
              <a:rPr i="1" lang="es-419" sz="1640"/>
              <a:t> Minimum Spanning Tree (MST) el cual </a:t>
            </a:r>
            <a:r>
              <a:rPr i="1" lang="es-419" sz="1640"/>
              <a:t>es </a:t>
            </a:r>
            <a:r>
              <a:rPr i="1" lang="es-419" sz="1640"/>
              <a:t>un problema de optimización combinatoria.</a:t>
            </a:r>
            <a:endParaRPr i="1" sz="164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359825" y="488175"/>
            <a:ext cx="3784175" cy="46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type="ctrTitle"/>
          </p:nvPr>
        </p:nvSpPr>
        <p:spPr>
          <a:xfrm>
            <a:off x="729450" y="1322450"/>
            <a:ext cx="6232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622">
                <a:latin typeface="Ubuntu"/>
                <a:ea typeface="Ubuntu"/>
                <a:cs typeface="Ubuntu"/>
                <a:sym typeface="Ubuntu"/>
              </a:rPr>
              <a:t>Joseph B. Kruskal</a:t>
            </a:r>
            <a:r>
              <a:rPr lang="es-419" sz="1377">
                <a:latin typeface="Ubuntu"/>
                <a:ea typeface="Ubuntu"/>
                <a:cs typeface="Ubuntu"/>
                <a:sym typeface="Ubuntu"/>
              </a:rPr>
              <a:t> </a:t>
            </a:r>
            <a:endParaRPr sz="1377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419" sz="1377">
                <a:latin typeface="Ubuntu"/>
                <a:ea typeface="Ubuntu"/>
                <a:cs typeface="Ubuntu"/>
                <a:sym typeface="Ubuntu"/>
              </a:rPr>
              <a:t>29 de enero de 1928 – 19 de septiembre de 2010</a:t>
            </a:r>
            <a:endParaRPr b="0" i="1" sz="1377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5765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4040">
                <a:latin typeface="Ubuntu"/>
                <a:ea typeface="Ubuntu"/>
                <a:cs typeface="Ubuntu"/>
                <a:sym typeface="Ubuntu"/>
              </a:rPr>
              <a:t>Objetivo del algoritmo</a:t>
            </a:r>
            <a:endParaRPr sz="404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378325" y="2148575"/>
            <a:ext cx="45573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Encontrar un árbol de expansión mínimo a partir de un grafo que está conectado.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Este árbol debe estar formado por arcos sucesivos seleccionados de peso </a:t>
            </a:r>
            <a:r>
              <a:rPr lang="es-419"/>
              <a:t>mínimo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Se trata cada nodo como un árbol independiente y conecta uno con otro solo si tiene el menor costo en comparación con todas las demás opciones disponibles.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Al resultado de aplicar el algoritmo de Kruskal </a:t>
            </a:r>
            <a:r>
              <a:rPr lang="es-419"/>
              <a:t>también</a:t>
            </a:r>
            <a:r>
              <a:rPr lang="es-419"/>
              <a:t> se le conoce como  </a:t>
            </a:r>
            <a:r>
              <a:rPr i="1" lang="es-419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Árbol</a:t>
            </a:r>
            <a:r>
              <a:rPr i="1" lang="es-419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 Recubridor Minimal.</a:t>
            </a:r>
            <a:endParaRPr i="1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 amt="18000"/>
          </a:blip>
          <a:srcRect b="9901" l="19211" r="0" t="0"/>
          <a:stretch/>
        </p:blipFill>
        <p:spPr>
          <a:xfrm>
            <a:off x="0" y="958100"/>
            <a:ext cx="4225050" cy="41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40">
                <a:latin typeface="Ubuntu"/>
                <a:ea typeface="Ubuntu"/>
                <a:cs typeface="Ubuntu"/>
                <a:sym typeface="Ubuntu"/>
              </a:rPr>
              <a:t>Ejemplo</a:t>
            </a:r>
            <a:endParaRPr sz="304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75" y="523550"/>
            <a:ext cx="6133025" cy="46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0" y="495250"/>
            <a:ext cx="9144000" cy="46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729625" y="2355975"/>
            <a:ext cx="76881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-419"/>
              <a:t>D</a:t>
            </a:r>
            <a:r>
              <a:rPr lang="es-419"/>
              <a:t>iseño de cableado eléctrico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-419"/>
              <a:t>Colocación de cables telefónicos</a:t>
            </a:r>
            <a:endParaRPr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s-419"/>
              <a:t>Conexiones de computadoras en 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/>
              <a:t>Disminución en costo de materiales, redundancia de rutas, y ruido generado en comunicaciones.</a:t>
            </a:r>
            <a:endParaRPr b="1" i="1"/>
          </a:p>
        </p:txBody>
      </p:sp>
      <p:sp>
        <p:nvSpPr>
          <p:cNvPr id="116" name="Google Shape;116;p17"/>
          <p:cNvSpPr txBox="1"/>
          <p:nvPr>
            <p:ph type="ctrTitle"/>
          </p:nvPr>
        </p:nvSpPr>
        <p:spPr>
          <a:xfrm>
            <a:off x="729450" y="1322450"/>
            <a:ext cx="76881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latin typeface="Ubuntu"/>
                <a:ea typeface="Ubuntu"/>
                <a:cs typeface="Ubuntu"/>
                <a:sym typeface="Ubuntu"/>
              </a:rPr>
              <a:t>Aplicaciones</a:t>
            </a:r>
            <a:endParaRPr sz="5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 amt="15000"/>
          </a:blip>
          <a:srcRect b="0" l="0" r="7321" t="0"/>
          <a:stretch/>
        </p:blipFill>
        <p:spPr>
          <a:xfrm>
            <a:off x="3820675" y="501175"/>
            <a:ext cx="5323325" cy="46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209975"/>
            <a:ext cx="6029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4040">
                <a:latin typeface="Ubuntu"/>
                <a:ea typeface="Ubuntu"/>
                <a:cs typeface="Ubuntu"/>
                <a:sym typeface="Ubuntu"/>
              </a:rPr>
              <a:t>Funcionamiento</a:t>
            </a:r>
            <a:endParaRPr sz="404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3140700" cy="27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Algoritmo de la teoría de grafos para encontrar un árbol recubridor mínimo en un grafo conexo y ponderado.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s-419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Spanish def.</a:t>
            </a:r>
            <a:r>
              <a:rPr lang="es-419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Visitar todos los nodos </a:t>
            </a:r>
            <a:r>
              <a:rPr i="1" lang="es-419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(puntitos)</a:t>
            </a:r>
            <a:r>
              <a:rPr lang="es-419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y que el valor de la suma de las aristas </a:t>
            </a:r>
            <a:r>
              <a:rPr i="1" lang="es-419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(rayitas)</a:t>
            </a:r>
            <a:r>
              <a:rPr lang="es-419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por las que pasa sea la menor.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Árbol</a:t>
            </a:r>
            <a:r>
              <a:rPr lang="es-419"/>
              <a:t> generador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27981" l="18432" r="59507" t="43153"/>
          <a:stretch/>
        </p:blipFill>
        <p:spPr>
          <a:xfrm>
            <a:off x="2386350" y="1949226"/>
            <a:ext cx="3657626" cy="269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Árbol</a:t>
            </a:r>
            <a:r>
              <a:rPr lang="es-419"/>
              <a:t> Generador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33179" l="19131" r="39901" t="33470"/>
          <a:stretch/>
        </p:blipFill>
        <p:spPr>
          <a:xfrm>
            <a:off x="1167150" y="1988259"/>
            <a:ext cx="6518176" cy="29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87100" y="497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Árbol</a:t>
            </a:r>
            <a:r>
              <a:rPr lang="es-419"/>
              <a:t> Generador de Mínimo Peso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00" y="1449750"/>
            <a:ext cx="6569876" cy="36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